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2" r:id="rId5"/>
    <p:sldId id="273" r:id="rId6"/>
    <p:sldId id="274" r:id="rId7"/>
    <p:sldId id="262" r:id="rId8"/>
    <p:sldId id="268" r:id="rId9"/>
    <p:sldId id="269" r:id="rId10"/>
    <p:sldId id="263" r:id="rId11"/>
    <p:sldId id="270" r:id="rId12"/>
    <p:sldId id="271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49" autoAdjust="0"/>
    <p:restoredTop sz="94683" autoAdjust="0"/>
  </p:normalViewPr>
  <p:slideViewPr>
    <p:cSldViewPr>
      <p:cViewPr varScale="1">
        <p:scale>
          <a:sx n="88" d="100"/>
          <a:sy n="88" d="100"/>
        </p:scale>
        <p:origin x="-942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6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Order of Operations and Evaluating Expressions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 Lesson 2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953000" y="3333750"/>
            <a:ext cx="1600200" cy="838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ORDER OF OPERATIONS AND EVALUATING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FRACTION BAR</a:t>
                </a:r>
                <a:r>
                  <a:rPr lang="en-US" sz="2400" b="1" dirty="0"/>
                  <a:t> </a:t>
                </a:r>
                <a:r>
                  <a:rPr lang="en-US" sz="2400" dirty="0"/>
                  <a:t>is another type of grouping symbol. It indicates that the numerator and denominator should each be treated as a single value.</a:t>
                </a:r>
              </a:p>
              <a:p>
                <a:pPr marL="400050" lvl="1" indent="0"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Example</a:t>
                </a:r>
                <a:r>
                  <a:rPr lang="en-US" sz="2000" dirty="0"/>
                  <a:t>: Evaluate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en-US" sz="2000" b="1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0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2000" b="1" i="1">
                            <a:latin typeface="Cambria Math"/>
                          </a:rPr>
                          <m:t>−</m:t>
                        </m:r>
                        <m:r>
                          <a:rPr lang="en-US" sz="20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000" b="1" i="1">
                            <a:latin typeface="Cambria Math"/>
                          </a:rPr>
                          <m:t>𝟒</m:t>
                        </m:r>
                        <m:sSup>
                          <m:sSupPr>
                            <m:ctrlPr>
                              <a:rPr lang="en-US" sz="20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000" b="1" i="1">
                                <a:latin typeface="Cambria Math"/>
                              </a:rPr>
                              <m:t>𝒚</m:t>
                            </m:r>
                          </m:e>
                          <m:sup>
                            <m:r>
                              <a:rPr lang="en-US" sz="20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000" dirty="0"/>
                  <a:t>, if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𝒙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𝟗</m:t>
                    </m:r>
                  </m:oMath>
                </a14:m>
                <a:r>
                  <a:rPr lang="en-US" sz="2000" dirty="0"/>
                  <a:t>, and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𝒚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1509060"/>
                  </p:ext>
                </p:extLst>
              </p:nvPr>
            </p:nvGraphicFramePr>
            <p:xfrm>
              <a:off x="304800" y="2571750"/>
              <a:ext cx="4350512" cy="2331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7829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31115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005840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2115693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</a:tblGrid>
                  <a:tr h="77724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𝒚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𝟗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Replace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with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𝟗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𝒚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with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77724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𝒚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𝟖𝟏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Evaluate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𝟗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𝟐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77724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𝒚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𝟖𝟏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Multiply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𝟒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mbria Math"/>
                              <a:ea typeface="Times New Roman"/>
                              <a:cs typeface="Cambria Math"/>
                            </a:rPr>
                            <a:t> 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  <a:cs typeface="Cambria Math"/>
                            </a:rPr>
                            <a:t>and</a:t>
                          </a:r>
                          <a:r>
                            <a:rPr lang="en-US" sz="2000" b="1" dirty="0">
                              <a:effectLst/>
                              <a:latin typeface="Cambria Math"/>
                              <a:ea typeface="Times New Roman"/>
                              <a:cs typeface="Cambria Math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𝟖𝟏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1509060"/>
                  </p:ext>
                </p:extLst>
              </p:nvPr>
            </p:nvGraphicFramePr>
            <p:xfrm>
              <a:off x="304800" y="2571750"/>
              <a:ext cx="4350512" cy="2331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7829"/>
                    <a:gridCol w="311150"/>
                    <a:gridCol w="1005840"/>
                    <a:gridCol w="2115693"/>
                  </a:tblGrid>
                  <a:tr h="777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787" r="-372848" b="-2015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96078" t="-787" r="-1003922" b="-2015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22424" t="-787" r="-210303" b="-2015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764" t="-787" b="-201575"/>
                          </a:stretch>
                        </a:blipFill>
                      </a:tcPr>
                    </a:tc>
                  </a:tr>
                  <a:tr h="777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100000" r="-372848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96078" t="-100000" r="-1003922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22424" t="-100000" r="-21030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764" t="-100000" b="-100000"/>
                          </a:stretch>
                        </a:blipFill>
                      </a:tcPr>
                    </a:tc>
                  </a:tr>
                  <a:tr h="777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201575" r="-372848" b="-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96078" t="-201575" r="-1003922" b="-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22424" t="-201575" r="-210303" b="-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764" t="-201575" b="-78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9688353"/>
                  </p:ext>
                </p:extLst>
              </p:nvPr>
            </p:nvGraphicFramePr>
            <p:xfrm>
              <a:off x="5029200" y="2571750"/>
              <a:ext cx="3918585" cy="1554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7829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31115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499110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2190496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</a:tblGrid>
                  <a:tr h="77724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𝒚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𝟖𝟎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Subtract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𝟖𝟏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from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77724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𝒚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Divide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𝟖𝟎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𝟏𝟔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9688353"/>
                  </p:ext>
                </p:extLst>
              </p:nvPr>
            </p:nvGraphicFramePr>
            <p:xfrm>
              <a:off x="5029200" y="2571750"/>
              <a:ext cx="3918585" cy="1554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7829"/>
                    <a:gridCol w="311150"/>
                    <a:gridCol w="499110"/>
                    <a:gridCol w="2190496"/>
                  </a:tblGrid>
                  <a:tr h="777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t="-781" r="-325828" b="-992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296078" t="-781" r="-864706" b="-992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246341" t="-781" r="-437805" b="-992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79109" t="-781" b="-99219"/>
                          </a:stretch>
                        </a:blipFill>
                      </a:tcPr>
                    </a:tc>
                  </a:tr>
                  <a:tr h="777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t="-101575" r="-3258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296078" t="-101575" r="-864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246341" t="-101575" r="-4378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79109" t="-10157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014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ORDER OF OPERATIONS AND EVALUATING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Evaluate each expression 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𝒓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𝒔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𝒕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𝒖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𝟏𝟐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4376384"/>
                  </p:ext>
                </p:extLst>
              </p:nvPr>
            </p:nvGraphicFramePr>
            <p:xfrm>
              <a:off x="262507" y="1581150"/>
              <a:ext cx="1568958" cy="3200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831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120648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𝒓</m:t>
                                    </m:r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𝒔</m:t>
                                        </m:r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𝒕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𝒕𝒖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𝒖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𝒔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𝒕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𝒓</m:t>
                                    </m:r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𝒔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𝒖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𝒓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𝒕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𝒖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𝒔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𝒓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4376384"/>
                  </p:ext>
                </p:extLst>
              </p:nvPr>
            </p:nvGraphicFramePr>
            <p:xfrm>
              <a:off x="262507" y="1581150"/>
              <a:ext cx="1568958" cy="3200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8310"/>
                    <a:gridCol w="1120648"/>
                  </a:tblGrid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9674" t="-11429" r="-543" b="-400952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9674" t="-111429" r="-543" b="-300952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9674" t="-211429" r="-543" b="-200952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9674" t="-311429" r="-543" b="-100952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9674" t="-411429" r="-543" b="-9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7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254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27520" y="1641348"/>
            <a:ext cx="640080" cy="549402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27520" y="2419350"/>
            <a:ext cx="640080" cy="2743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589520" y="3059430"/>
            <a:ext cx="640080" cy="2743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27520" y="3698748"/>
            <a:ext cx="640080" cy="2743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782410" y="4324350"/>
            <a:ext cx="640080" cy="2743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ORDER OF OPERATIONS AND EVALUATING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Evaluate each expression 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𝒓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𝒔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𝒕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𝒖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𝟏𝟐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0490166"/>
                  </p:ext>
                </p:extLst>
              </p:nvPr>
            </p:nvGraphicFramePr>
            <p:xfrm>
              <a:off x="262507" y="1581150"/>
              <a:ext cx="7999094" cy="3200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831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120648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2074482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1569910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  <a:gridCol w="1380172">
                      <a:extLst>
                        <a:ext uri="{9D8B030D-6E8A-4147-A177-3AD203B41FA5}">
                          <a16:colId xmlns:a16="http://schemas.microsoft.com/office/drawing/2014/main" xmlns="" val="20004"/>
                        </a:ext>
                      </a:extLst>
                    </a:gridCol>
                    <a:gridCol w="1405572">
                      <a:extLst>
                        <a:ext uri="{9D8B030D-6E8A-4147-A177-3AD203B41FA5}">
                          <a16:colId xmlns:a16="http://schemas.microsoft.com/office/drawing/2014/main" xmlns="" val="20005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𝒓</m:t>
                                    </m:r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𝒔</m:t>
                                        </m:r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𝒕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𝒕𝒖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𝟒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𝟔</m:t>
                                        </m:r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𝟏𝟐</m:t>
                                        </m:r>
                                      </m:e>
                                    </m:d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𝟑𝟔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𝟐𝟒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𝒖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𝒔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𝒕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𝟔</m:t>
                                        </m:r>
                                      </m:e>
                                    </m:d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𝟏𝟖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𝒓</m:t>
                                    </m:r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𝒔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𝒖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𝟒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p>
                                          <m:sSupPr>
                                            <m:ctrlP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𝟔</m:t>
                                            </m:r>
                                          </m:e>
                                          <m:sup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𝟐</m:t>
                                            </m:r>
                                          </m:sup>
                                        </m:sSup>
                                      </m:e>
                                    </m:d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𝟏𝟐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𝟑𝟔</m:t>
                                        </m:r>
                                      </m:e>
                                    </m:d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𝟑𝟔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𝟏𝟒𝟒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𝟑𝟔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𝟏𝟎𝟖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𝒓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𝒕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𝟒</m:t>
                                        </m:r>
                                      </m:e>
                                    </m:d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 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𝟏𝟖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𝒖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𝒔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𝒓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𝟏𝟐</m:t>
                                        </m:r>
                                      </m:e>
                                    </m:d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𝟔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𝟑𝟔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  <m:r>
                                      <a:rPr lang="en-US" sz="18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𝟎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0490166"/>
                  </p:ext>
                </p:extLst>
              </p:nvPr>
            </p:nvGraphicFramePr>
            <p:xfrm>
              <a:off x="262507" y="1581150"/>
              <a:ext cx="7999094" cy="3200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831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0"/>
                        </a:ext>
                      </a:extLst>
                    </a:gridCol>
                    <a:gridCol w="1120648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1"/>
                        </a:ext>
                      </a:extLst>
                    </a:gridCol>
                    <a:gridCol w="2074482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2"/>
                        </a:ext>
                      </a:extLst>
                    </a:gridCol>
                    <a:gridCol w="156991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3"/>
                        </a:ext>
                      </a:extLst>
                    </a:gridCol>
                    <a:gridCol w="1380172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4"/>
                        </a:ext>
                      </a:extLst>
                    </a:gridCol>
                    <a:gridCol w="1405572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0005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0437" t="-11429" r="-577049" b="-4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5367" t="-11429" r="-209677" b="-4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2685" t="-11429" r="-178210" b="-4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8319" t="-11429" r="-102655" b="-4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67965" t="-11429" r="-433" b="-4009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0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0437" t="-111429" r="-577049" b="-3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5367" t="-111429" r="-209677" b="-3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2685" t="-111429" r="-178210" b="-3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8319" t="-111429" r="-102655" b="-3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67965" t="-111429" r="-433" b="-3009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1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0437" t="-211429" r="-577049" b="-2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5367" t="-211429" r="-209677" b="-2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2685" t="-211429" r="-178210" b="-2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8319" t="-211429" r="-102655" b="-2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67965" t="-211429" r="-433" b="-2009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2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0437" t="-311429" r="-577049" b="-1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5367" t="-311429" r="-209677" b="-1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2685" t="-311429" r="-178210" b="-1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8319" t="-311429" r="-102655" b="-1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67965" t="-311429" r="-433" b="-1009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3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0437" t="-411429" r="-577049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5367" t="-411429" r="-209677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2685" t="-411429" r="-178210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8319" t="-411429" r="-102655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67965" t="-411429" r="-433" b="-9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00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935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ORDER OF OPERATIONS AND EVALUATING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evaluate </a:t>
            </a:r>
            <a:r>
              <a:rPr lang="en-US" sz="2400"/>
              <a:t>algebraic expression </a:t>
            </a:r>
            <a:endParaRPr lang="en-US" sz="2400" dirty="0"/>
          </a:p>
          <a:p>
            <a:pPr marL="0" indent="0" algn="ctr">
              <a:buNone/>
            </a:pPr>
            <a:r>
              <a:rPr lang="en-US" sz="2400" dirty="0"/>
              <a:t>by using the order of operations.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Evaluate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Order of Operations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Grouping Symbols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Fraction bar</a:t>
            </a:r>
          </a:p>
          <a:p>
            <a:pPr>
              <a:buFont typeface="Symbol" panose="05050102010706020507" pitchFamily="18" charset="2"/>
              <a:buChar char="·"/>
            </a:pPr>
            <a:endParaRPr lang="en-US" sz="2400" dirty="0"/>
          </a:p>
        </p:txBody>
      </p:sp>
      <p:pic>
        <p:nvPicPr>
          <p:cNvPr id="7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ORDER OF OPERATIONS AND EVALUATING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EVALUATE ALGEBRAIC EXPRESSIONS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means to find its numerical value.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ORDER OF OPERATIONS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is a method used to evaluate an expression involving more than one operation. In algebraic expressions, it can only by evaluated if the values of the variables are known.</a:t>
            </a:r>
          </a:p>
          <a:p>
            <a:pPr marL="0" indent="0">
              <a:buNone/>
            </a:pP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071251"/>
              </p:ext>
            </p:extLst>
          </p:nvPr>
        </p:nvGraphicFramePr>
        <p:xfrm>
          <a:off x="1295400" y="2957474"/>
          <a:ext cx="6763258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8500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13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Step 1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Replace the variables with their numerical values.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Step 2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Evaluate expressions inside grouping symbols.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Step 3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Evaluate all powers.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Step 4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Do all multiplications and/or divisions from left to right.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Step 5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Do all additions and/or subtractions from left to right.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286000" y="2266950"/>
            <a:ext cx="18288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ORDER OF OPERATIONS AND EVALUATING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400050" lvl="1" indent="0"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Example</a:t>
                </a:r>
                <a:r>
                  <a:rPr lang="en-US" sz="2000" dirty="0"/>
                  <a:t>: Evaluate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>
                            <a:latin typeface="Cambria Math"/>
                          </a:rPr>
                          <m:t>𝒛</m:t>
                        </m:r>
                      </m:e>
                      <m:sup>
                        <m:r>
                          <a:rPr lang="en-US" sz="2000" b="1" i="1">
                            <a:latin typeface="Cambria Math"/>
                          </a:rPr>
                          <m:t>𝟒</m:t>
                        </m:r>
                      </m:sup>
                    </m:sSup>
                    <m:r>
                      <a:rPr lang="en-US" sz="2000" b="1" i="1">
                        <a:latin typeface="Cambria Math"/>
                      </a:rPr>
                      <m:t>−</m:t>
                    </m:r>
                    <m:r>
                      <a:rPr lang="en-US" sz="20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000" dirty="0"/>
                  <a:t>, if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𝒛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t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6221943"/>
                  </p:ext>
                </p:extLst>
              </p:nvPr>
            </p:nvGraphicFramePr>
            <p:xfrm>
              <a:off x="2362200" y="1428750"/>
              <a:ext cx="444246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03542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31115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147508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2080260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𝒛</m:t>
                                    </m:r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sup>
                                </m:sSup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sup>
                                </m:sSup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Replace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𝒛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with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Evaluate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𝟐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𝒛</m:t>
                                    </m:r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sup>
                                </m:sSup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Subtract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𝟏𝟔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𝟑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6221943"/>
                  </p:ext>
                </p:extLst>
              </p:nvPr>
            </p:nvGraphicFramePr>
            <p:xfrm>
              <a:off x="2362200" y="1428750"/>
              <a:ext cx="444246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03542"/>
                    <a:gridCol w="311150"/>
                    <a:gridCol w="1147508"/>
                    <a:gridCol w="208026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76" t="-16000" r="-392568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92157" t="-16000" r="-1039216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6383" t="-16000" r="-181915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13783" t="-16000" r="-293" b="-2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92157" t="-116000" r="-1039216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6383" t="-116000" r="-181915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13783" t="-116000" r="-293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76" t="-216000" r="-392568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92157" t="-216000" r="-1039216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6383" t="-216000" r="-181915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13783" t="-216000" r="-293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9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025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ORDER OF OPERATIONS AND EVALUATING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Evaluate each expression 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𝒛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236640"/>
                  </p:ext>
                </p:extLst>
              </p:nvPr>
            </p:nvGraphicFramePr>
            <p:xfrm>
              <a:off x="262507" y="1581150"/>
              <a:ext cx="1679639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831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231329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sup>
                                </m:sSup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𝟐𝟐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𝒛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𝒛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236640"/>
                  </p:ext>
                </p:extLst>
              </p:nvPr>
            </p:nvGraphicFramePr>
            <p:xfrm>
              <a:off x="262507" y="1581150"/>
              <a:ext cx="1679639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8310"/>
                    <a:gridCol w="1231329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634" t="-16000" b="-521333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634" t="-72500" b="-225833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634" t="-172500" b="-1258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634" t="-436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634" t="-536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7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601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57600" y="3486150"/>
            <a:ext cx="64008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029200" y="2766060"/>
            <a:ext cx="64008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029200" y="2038350"/>
            <a:ext cx="64008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029200" y="1581150"/>
            <a:ext cx="64008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657600" y="3943350"/>
            <a:ext cx="64008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ORDER OF OPERATIONS AND EVALUATING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Evaluate each expression 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𝒛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9070580"/>
                  </p:ext>
                </p:extLst>
              </p:nvPr>
            </p:nvGraphicFramePr>
            <p:xfrm>
              <a:off x="262507" y="1581150"/>
              <a:ext cx="5482528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831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231329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674368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1368362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  <a:gridCol w="760159">
                      <a:extLst>
                        <a:ext uri="{9D8B030D-6E8A-4147-A177-3AD203B41FA5}">
                          <a16:colId xmlns:a16="http://schemas.microsoft.com/office/drawing/2014/main" xmlns="" val="2000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sup>
                                </m:sSup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sup>
                                </m:sSup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𝟐𝟐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𝟐𝟐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𝒛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𝒛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9070580"/>
                  </p:ext>
                </p:extLst>
              </p:nvPr>
            </p:nvGraphicFramePr>
            <p:xfrm>
              <a:off x="262507" y="1581150"/>
              <a:ext cx="5482528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8310"/>
                    <a:gridCol w="1231329"/>
                    <a:gridCol w="1674368"/>
                    <a:gridCol w="1368362"/>
                    <a:gridCol w="760159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816" t="-16000" r="-310945" b="-52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16000" r="-127273" b="-52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536" t="-16000" r="-56250" b="-52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19200" t="-16000" r="-800" b="-521333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816" t="-72500" r="-310945" b="-225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72500" r="-127273" b="-225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536" t="-72500" r="-56250" b="-225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19200" t="-72500" r="-800" b="-225833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816" t="-172500" r="-310945" b="-125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172500" r="-127273" b="-125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536" t="-172500" r="-56250" b="-125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19200" t="-172500" r="-800" b="-1258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816" t="-436000" r="-310945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436000" r="-127273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536" t="-436000" r="-5625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6816" t="-536000" r="-310945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536000" r="-127273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536" t="-536000" r="-5625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2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504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ORDER OF OPERATIONS AND EVALUATING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GROUPING SYMBOLS</a:t>
                </a:r>
                <a:r>
                  <a:rPr lang="en-US" sz="2400" dirty="0"/>
                  <a:t>, such as parentheses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/>
                          </a:rPr>
                        </m:ctrlPr>
                      </m:dPr>
                      <m:e/>
                    </m:d>
                  </m:oMath>
                </a14:m>
                <a:r>
                  <a:rPr lang="en-US" sz="2400" dirty="0"/>
                  <a:t> or brackets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/>
                          </a:rPr>
                        </m:ctrlPr>
                      </m:dPr>
                      <m:e/>
                    </m:d>
                  </m:oMath>
                </a14:m>
                <a:r>
                  <a:rPr lang="en-US" sz="2400" dirty="0"/>
                  <a:t>, indicate the order in which the operations should be performed first. </a:t>
                </a:r>
              </a:p>
              <a:p>
                <a:pPr marL="400050" lvl="1" indent="0">
                  <a:buNone/>
                </a:pPr>
                <a:endParaRPr lang="en-US" sz="2000" b="1" dirty="0">
                  <a:solidFill>
                    <a:srgbClr val="0070C0"/>
                  </a:solidFill>
                </a:endParaRPr>
              </a:p>
              <a:p>
                <a:pPr marL="400050" lvl="1" indent="0"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Example</a:t>
                </a:r>
                <a:r>
                  <a:rPr lang="en-US" sz="2000" dirty="0"/>
                  <a:t>: Evaluate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en-US" sz="20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latin typeface="Cambria Math"/>
                      </a:rPr>
                      <m:t>−</m:t>
                    </m:r>
                    <m:d>
                      <m:dPr>
                        <m:ctrlPr>
                          <a:rPr lang="en-US" sz="2000" b="1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0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000" b="1" i="1">
                                <a:latin typeface="Cambria Math"/>
                              </a:rPr>
                              <m:t>𝒃</m:t>
                            </m:r>
                          </m:e>
                          <m:sup>
                            <m:r>
                              <a:rPr lang="en-US" sz="2000" b="1" i="1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  <m:r>
                          <a:rPr lang="en-US" sz="2000" b="1" i="1">
                            <a:latin typeface="Cambria Math"/>
                          </a:rPr>
                          <m:t>−</m:t>
                        </m:r>
                        <m:r>
                          <a:rPr lang="en-US" sz="2000" b="1" i="1">
                            <a:latin typeface="Cambria Math"/>
                          </a:rPr>
                          <m:t>𝟒</m:t>
                        </m:r>
                        <m:r>
                          <a:rPr lang="en-US" sz="2000" b="1" i="1">
                            <a:latin typeface="Cambria Math"/>
                          </a:rPr>
                          <m:t>𝒄</m:t>
                        </m:r>
                      </m:e>
                    </m:d>
                  </m:oMath>
                </a14:m>
                <a:r>
                  <a:rPr lang="en-US" sz="2000" dirty="0"/>
                  <a:t>, if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𝒂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𝟖</m:t>
                    </m:r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𝒃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𝟓</m:t>
                    </m:r>
                  </m:oMath>
                </a14:m>
                <a:r>
                  <a:rPr lang="en-US" sz="2000" dirty="0"/>
                  <a:t>, and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𝒄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228600" y="4248150"/>
            <a:ext cx="27432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4513342"/>
                  </p:ext>
                </p:extLst>
              </p:nvPr>
            </p:nvGraphicFramePr>
            <p:xfrm>
              <a:off x="152400" y="2495550"/>
              <a:ext cx="8865935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64805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31115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2263077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4426903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𝒃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sup>
                                    </m:s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7030A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𝒄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sup>
                                    </m:s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7030A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Replace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200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with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𝟖</m:t>
                              </m:r>
                            </m:oMath>
                          </a14:m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200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with</a:t>
                          </a: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𝟓</m:t>
                              </m:r>
                            </m:oMath>
                          </a14:m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200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with</a:t>
                          </a: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𝟑</m:t>
                              </m:r>
                            </m:oMath>
                          </a14:m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solidFill>
                                      <a:srgbClr val="00B05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𝟏𝟐𝟓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Evaluate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𝟖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𝟓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𝟑</m:t>
                                  </m:r>
                                </m:sup>
                              </m:sSup>
                            </m:oMath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𝟏𝟐𝟓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Multiply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𝟒</m:t>
                              </m:r>
                            </m:oMath>
                          </a14:m>
                          <a:r>
                            <a:rPr lang="en-US" sz="2000" b="1">
                              <a:effectLst/>
                              <a:latin typeface="Cambria Math"/>
                              <a:ea typeface="Times New Roman"/>
                              <a:cs typeface="Cambria Math"/>
                            </a:rPr>
                            <a:t> </a:t>
                          </a:r>
                          <a:r>
                            <a:rPr lang="en-US" sz="2000">
                              <a:effectLst/>
                              <a:latin typeface="Calibri"/>
                              <a:ea typeface="Times New Roman"/>
                              <a:cs typeface="Cambria Math"/>
                            </a:rPr>
                            <a:t>and</a:t>
                          </a:r>
                          <a:r>
                            <a:rPr lang="en-US" sz="2000" b="1">
                              <a:effectLst/>
                              <a:latin typeface="Cambria Math"/>
                              <a:ea typeface="Times New Roman"/>
                              <a:cs typeface="Cambria Math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𝟑</m:t>
                              </m:r>
                            </m:oMath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Subtract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𝟏𝟐𝟓</m:t>
                              </m:r>
                            </m:oMath>
                          </a14:m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𝟏𝟐</m:t>
                              </m:r>
                            </m:oMath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𝒃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sup>
                                    </m:s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𝒄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Subtract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𝟔𝟒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from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𝟏𝟏𝟑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4513342"/>
                  </p:ext>
                </p:extLst>
              </p:nvPr>
            </p:nvGraphicFramePr>
            <p:xfrm>
              <a:off x="152400" y="2495550"/>
              <a:ext cx="8865935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64805"/>
                    <a:gridCol w="311150"/>
                    <a:gridCol w="2263077"/>
                    <a:gridCol w="4426903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16000" r="-375490" b="-4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00000" t="-16000" r="-2152941" b="-4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6226" t="-16000" r="-195957" b="-4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275" t="-16000" r="-138" b="-4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00000" t="-116000" r="-2152941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6226" t="-116000" r="-195957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275" t="-116000" r="-138" b="-3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00000" t="-216000" r="-2152941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6226" t="-216000" r="-195957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275" t="-216000" r="-138" b="-2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5848350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00000" t="-316000" r="-2152941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6226" t="-316000" r="-195957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275" t="-316000" r="-138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416000" r="-37549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00000" t="-416000" r="-2152941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6226" t="-416000" r="-195957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275" t="-416000" r="-138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9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5899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ORDER OF OPERATIONS AND EVALUATING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2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Evaluate each expression 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𝒓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𝒔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𝒕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𝒖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𝟏𝟐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2520658"/>
                  </p:ext>
                </p:extLst>
              </p:nvPr>
            </p:nvGraphicFramePr>
            <p:xfrm>
              <a:off x="262507" y="1657350"/>
              <a:ext cx="2348675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831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900365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𝒔</m:t>
                                </m:r>
                                <m:sSup>
                                  <m:sSup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𝒕𝒖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𝒔𝒕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sup>
                                </m:sSup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𝒔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𝒕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𝒕𝒖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2520658"/>
                  </p:ext>
                </p:extLst>
              </p:nvPr>
            </p:nvGraphicFramePr>
            <p:xfrm>
              <a:off x="262507" y="1657350"/>
              <a:ext cx="2348675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8310"/>
                    <a:gridCol w="1900365"/>
                  </a:tblGrid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397" t="-14444" r="-321" b="-400000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397" t="-114444" r="-321" b="-300000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397" t="-214444" r="-321" b="-200000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397" t="-314444" r="-321" b="-100000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397" t="-414444" r="-32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7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108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53400" y="1581150"/>
            <a:ext cx="640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2114550"/>
            <a:ext cx="640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010400" y="2647950"/>
            <a:ext cx="640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010400" y="3181350"/>
            <a:ext cx="82296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010400" y="3790950"/>
            <a:ext cx="640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ORDER OF OPERATIONS AND EVALUATING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2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Evaluate each expression 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𝒓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𝒔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𝒕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𝒖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𝟏𝟐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938415"/>
                  </p:ext>
                </p:extLst>
              </p:nvPr>
            </p:nvGraphicFramePr>
            <p:xfrm>
              <a:off x="262507" y="1657350"/>
              <a:ext cx="8563676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831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900365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2484057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1926273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  <a:gridCol w="1107123">
                      <a:extLst>
                        <a:ext uri="{9D8B030D-6E8A-4147-A177-3AD203B41FA5}">
                          <a16:colId xmlns:a16="http://schemas.microsoft.com/office/drawing/2014/main" xmlns="" val="20004"/>
                        </a:ext>
                      </a:extLst>
                    </a:gridCol>
                    <a:gridCol w="697548">
                      <a:extLst>
                        <a:ext uri="{9D8B030D-6E8A-4147-A177-3AD203B41FA5}">
                          <a16:colId xmlns:a16="http://schemas.microsoft.com/office/drawing/2014/main" xmlns="" val="20005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𝒔</m:t>
                                </m:r>
                                <m:sSup>
                                  <m:sSup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𝒕𝒖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𝟑𝟔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𝒔𝒕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sup>
                                </m:sSup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𝒔</m:t>
                                    </m:r>
                                  </m:e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𝒕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sup>
                                </m:sSup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𝟐𝟏𝟔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𝟐𝟗𝟐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𝒕𝒖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𝟑𝟔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938415"/>
                  </p:ext>
                </p:extLst>
              </p:nvPr>
            </p:nvGraphicFramePr>
            <p:xfrm>
              <a:off x="262507" y="1657350"/>
              <a:ext cx="8563676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48310"/>
                    <a:gridCol w="1900365"/>
                    <a:gridCol w="2484057"/>
                    <a:gridCol w="1926273"/>
                    <a:gridCol w="1107123"/>
                    <a:gridCol w="697548"/>
                  </a:tblGrid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794" t="-14444" r="-327974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4363" t="-14444" r="-150000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50949" t="-14444" r="-93671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09341" t="-14444" r="-62637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132456" t="-14444" b="-400000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794" t="-114444" r="-327974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4363" t="-114444" r="-150000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50949" t="-114444" r="-93671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09341" t="-114444" r="-6263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794" t="-214444" r="-327974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4363" t="-214444" r="-15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50949" t="-214444" r="-9367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09341" t="-214444" r="-6263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794" t="-314444" r="-327974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4363" t="-314444" r="-15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50949" t="-314444" r="-93671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09341" t="-314444" r="-6263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794" t="-414444" r="-327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4363" t="-414444" r="-1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50949" t="-414444" r="-936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09341" t="-414444" r="-626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2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73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1349</Words>
  <Application>Microsoft Office PowerPoint</Application>
  <PresentationFormat>On-screen Show (16:9)</PresentationFormat>
  <Paragraphs>214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Order of Operations and Evaluating Expressions</vt:lpstr>
      <vt:lpstr>ORDER OF OPERATIONS AND EVALUATING EXPRESSIONS</vt:lpstr>
      <vt:lpstr>ORDER OF OPERATIONS AND EVALUATING EXPRESSIONS</vt:lpstr>
      <vt:lpstr>ORDER OF OPERATIONS AND EVALUATING EXPRESSIONS</vt:lpstr>
      <vt:lpstr>ORDER OF OPERATIONS AND EVALUATING EXPRESSIONS</vt:lpstr>
      <vt:lpstr>ORDER OF OPERATIONS AND EVALUATING EXPRESSIONS</vt:lpstr>
      <vt:lpstr>ORDER OF OPERATIONS AND EVALUATING EXPRESSIONS</vt:lpstr>
      <vt:lpstr>ORDER OF OPERATIONS AND EVALUATING EXPRESSIONS</vt:lpstr>
      <vt:lpstr>ORDER OF OPERATIONS AND EVALUATING EXPRESSIONS</vt:lpstr>
      <vt:lpstr>ORDER OF OPERATIONS AND EVALUATING EXPRESSIONS</vt:lpstr>
      <vt:lpstr>ORDER OF OPERATIONS AND EVALUATING EXPRESSIONS</vt:lpstr>
      <vt:lpstr>ORDER OF OPERATIONS AND EVALUATING EXPRESSIONS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Rafay</cp:lastModifiedBy>
  <cp:revision>52</cp:revision>
  <dcterms:created xsi:type="dcterms:W3CDTF">2016-12-20T05:05:08Z</dcterms:created>
  <dcterms:modified xsi:type="dcterms:W3CDTF">2017-04-14T18:14:26Z</dcterms:modified>
</cp:coreProperties>
</file>